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6"/>
  </p:notesMasterIdLst>
  <p:sldIdLst>
    <p:sldId id="291" r:id="rId3"/>
    <p:sldId id="305" r:id="rId4"/>
    <p:sldId id="306" r:id="rId5"/>
    <p:sldId id="311" r:id="rId6"/>
    <p:sldId id="312" r:id="rId7"/>
    <p:sldId id="314" r:id="rId8"/>
    <p:sldId id="335" r:id="rId9"/>
    <p:sldId id="334" r:id="rId10"/>
    <p:sldId id="328" r:id="rId11"/>
    <p:sldId id="317" r:id="rId12"/>
    <p:sldId id="329" r:id="rId13"/>
    <p:sldId id="319" r:id="rId14"/>
    <p:sldId id="330" r:id="rId15"/>
    <p:sldId id="320" r:id="rId16"/>
    <p:sldId id="331" r:id="rId17"/>
    <p:sldId id="321" r:id="rId18"/>
    <p:sldId id="332" r:id="rId19"/>
    <p:sldId id="323" r:id="rId20"/>
    <p:sldId id="333" r:id="rId21"/>
    <p:sldId id="325" r:id="rId22"/>
    <p:sldId id="326" r:id="rId23"/>
    <p:sldId id="327" r:id="rId24"/>
    <p:sldId id="29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1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F9EB51-87D8-4A2A-AF83-5B3E37E64306}">
  <a:tblStyle styleId="{EBF9EB51-87D8-4A2A-AF83-5B3E37E643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orest-fog-nature-winter-trees-547363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amera-olympus-digital-camera-541213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ixabay.com/en/student-typing-keyboard-text-woman-849825/" TargetMode="External"/><Relationship Id="rId4" Type="http://schemas.openxmlformats.org/officeDocument/2006/relationships/hyperlink" Target="https://pixabay.com/en/the-device-hospital-surgery-1822457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entrepreneur-startup-start-up-man-593358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71e9d6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71e9d6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https://pixabay.com/en/forest-fog-nature-winter-trees-547363/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721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8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405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1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94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154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709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54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874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87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050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c736f5c3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c736f5c3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7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584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204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71ecb04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71ecb04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2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c71ecb04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c71ecb04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https://pixabay.com/en/camera-olympus-digital-camera-541213/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https://pixabay.com/en/the-device-hospital-surgery-1822457/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https://pixabay.com/en/student-typing-keyboard-text-woman-849825/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903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599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474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12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73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c71ecb041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c71ecb041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https://pixabay.com/en/entrepreneur-startup-start-up-man-593358/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681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75625" y="1588750"/>
            <a:ext cx="3523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75525" y="3126950"/>
            <a:ext cx="35232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Right And Picture Left ">
  <p:cSld name="Paragraph Right And Picture Left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25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202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328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892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859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551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4665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3366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985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000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8588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5692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6196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7399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66437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468955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8975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2486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90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5048500" y="1289275"/>
            <a:ext cx="3528300" cy="16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055000" y="3614425"/>
            <a:ext cx="352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45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51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 Layout">
  <p:cSld name="Two Picture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6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37650" y="527600"/>
            <a:ext cx="8268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9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217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7" r:id="rId5"/>
    <p:sldLayoutId id="2147483680" r:id="rId6"/>
    <p:sldLayoutId id="2147483681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44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201E-85B1-C687-E212-5E485BD5C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8348" y="488782"/>
            <a:ext cx="5004009" cy="370719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ĐOÀN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15FD-63D1-6451-610B-57B97A70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200" y="1560814"/>
            <a:ext cx="7670800" cy="111879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HỌC TẬP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MANAGEMENT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208A3-5BA7-A3EB-5250-86DE8F1C9D5B}"/>
              </a:ext>
            </a:extLst>
          </p:cNvPr>
          <p:cNvSpPr/>
          <p:nvPr/>
        </p:nvSpPr>
        <p:spPr>
          <a:xfrm>
            <a:off x="0" y="91440"/>
            <a:ext cx="9144000" cy="228600"/>
          </a:xfrm>
          <a:prstGeom prst="rect">
            <a:avLst/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DDC17-9FFD-4BD1-5FAF-42603A923CEC}"/>
              </a:ext>
            </a:extLst>
          </p:cNvPr>
          <p:cNvSpPr/>
          <p:nvPr/>
        </p:nvSpPr>
        <p:spPr>
          <a:xfrm>
            <a:off x="0" y="4800600"/>
            <a:ext cx="9144000" cy="228600"/>
          </a:xfrm>
          <a:prstGeom prst="rect">
            <a:avLst/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1A78-EDAD-31FB-BA25-AC62DDFA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1" y="259206"/>
            <a:ext cx="991416" cy="941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143D2-7AF5-3E68-23C3-FBE16BA5EEAE}"/>
              </a:ext>
            </a:extLst>
          </p:cNvPr>
          <p:cNvSpPr txBox="1"/>
          <p:nvPr/>
        </p:nvSpPr>
        <p:spPr>
          <a:xfrm>
            <a:off x="4030473" y="4237878"/>
            <a:ext cx="3575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600"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r>
              <a:rPr lang="en-US" sz="1600" b="1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5201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135881" y="2277151"/>
            <a:ext cx="377952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35882" y="2823589"/>
            <a:ext cx="38633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mtClean="0"/>
              <a:t>Tính năng đăng nhập SSO (“</a:t>
            </a:r>
            <a:r>
              <a:rPr lang="en-US" b="1" smtClean="0"/>
              <a:t>Single </a:t>
            </a:r>
            <a:r>
              <a:rPr lang="en-US" b="1"/>
              <a:t>Sign </a:t>
            </a:r>
            <a:r>
              <a:rPr lang="en-US" b="1" smtClean="0"/>
              <a:t>On</a:t>
            </a:r>
            <a:r>
              <a:rPr lang="en-US" smtClean="0"/>
              <a:t>”)</a:t>
            </a:r>
            <a:endParaRPr lang="en-US"/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326903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048" y="1220639"/>
            <a:ext cx="1693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Đăng nhập</a:t>
            </a:r>
            <a:endParaRPr lang="en-US" sz="240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0" y="1968345"/>
            <a:ext cx="4771810" cy="295484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40163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6673" y="1005840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 Giao diện App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62" y="1313617"/>
            <a:ext cx="2006070" cy="354554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58" y="1313616"/>
            <a:ext cx="2006070" cy="3545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437650" y="4736300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0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135881" y="2277151"/>
            <a:ext cx="377952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35882" y="2823589"/>
            <a:ext cx="37795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mtClean="0"/>
              <a:t>Lưu trữ ngân hàng câu hỏi cho giảng viên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mtClean="0"/>
              <a:t>Thêm, sửa, xóa các câu hỏi</a:t>
            </a:r>
            <a:endParaRPr lang="en-US"/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326903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048" y="1220639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Ngân hàng câu hỏi</a:t>
            </a:r>
            <a:endParaRPr lang="en-US" sz="240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1220639"/>
            <a:ext cx="4556760" cy="3397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ounded Rectangle 10"/>
          <p:cNvSpPr/>
          <p:nvPr/>
        </p:nvSpPr>
        <p:spPr>
          <a:xfrm>
            <a:off x="437650" y="4736300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7650" y="4736300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0" y="1436914"/>
            <a:ext cx="2226090" cy="3449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10" y="1436914"/>
            <a:ext cx="2226090" cy="34496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80" y="1436914"/>
            <a:ext cx="2226090" cy="3449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26673" y="1005840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 Giao diện App</a:t>
            </a:r>
          </a:p>
        </p:txBody>
      </p:sp>
    </p:spTree>
    <p:extLst>
      <p:ext uri="{BB962C8B-B14F-4D97-AF65-F5344CB8AC3E}">
        <p14:creationId xmlns:p14="http://schemas.microsoft.com/office/powerpoint/2010/main" val="14951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135881" y="2277151"/>
            <a:ext cx="393954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35880" y="2491326"/>
            <a:ext cx="39395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mtClean="0"/>
              <a:t>- </a:t>
            </a:r>
            <a:r>
              <a:rPr lang="vi-VN" sz="1600" smtClean="0"/>
              <a:t>Danh </a:t>
            </a:r>
            <a:r>
              <a:rPr lang="vi-VN" sz="1600"/>
              <a:t>mục các khóa học đã tham gia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Lịch làm việc, giảng dạy của giảng viên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 smtClean="0"/>
              <a:t>- </a:t>
            </a:r>
            <a:r>
              <a:rPr lang="vi-VN" sz="1600"/>
              <a:t>Thêm các hoạt động khác vào khóa học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Tạo bài thi trắc nghiệm, tự luận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smtClean="0">
                <a:ea typeface="Times New Roman" panose="02020603050405020304" pitchFamily="18" charset="0"/>
              </a:rPr>
              <a:t>- …</a:t>
            </a:r>
            <a:endParaRPr lang="en-US" sz="1600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326903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048" y="122063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Góc làm việc</a:t>
            </a:r>
            <a:endParaRPr lang="en-US" sz="240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8" y="1369884"/>
            <a:ext cx="4889432" cy="3366416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Rounded Rectangle 8"/>
          <p:cNvSpPr/>
          <p:nvPr/>
        </p:nvSpPr>
        <p:spPr>
          <a:xfrm>
            <a:off x="495300" y="4784293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5300" y="4784293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8962" y="1005840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 Giao diện App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0" y="1416389"/>
            <a:ext cx="1893866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47" y="1416390"/>
            <a:ext cx="1893865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03" y="1416388"/>
            <a:ext cx="1893866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60" y="1416388"/>
            <a:ext cx="1893866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35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135881" y="2277151"/>
            <a:ext cx="393954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35880" y="2491326"/>
            <a:ext cx="39395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- Danh mục các khóa học đã tham gia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Lịch về các sự kiện, deadline sắp tới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Tiến độ hoàn thành khóa học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Danh sách người tham gia khóa học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smtClean="0">
                <a:ea typeface="Times New Roman" panose="02020603050405020304" pitchFamily="18" charset="0"/>
              </a:rPr>
              <a:t>- …</a:t>
            </a:r>
            <a:endParaRPr lang="en-US" sz="1600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326903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048" y="1220639"/>
            <a:ext cx="372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Góc học tập của sinh viên</a:t>
            </a:r>
            <a:endParaRPr lang="en-US" sz="240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1" y="1220639"/>
            <a:ext cx="4792980" cy="37776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236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5300" y="4784293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8" y="1416390"/>
            <a:ext cx="1893866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68" y="1416390"/>
            <a:ext cx="1893866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18" y="1416391"/>
            <a:ext cx="1893867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69" y="1416391"/>
            <a:ext cx="1893867" cy="3194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308962" y="1005840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 Giao diện App</a:t>
            </a:r>
          </a:p>
        </p:txBody>
      </p:sp>
    </p:spTree>
    <p:extLst>
      <p:ext uri="{BB962C8B-B14F-4D97-AF65-F5344CB8AC3E}">
        <p14:creationId xmlns:p14="http://schemas.microsoft.com/office/powerpoint/2010/main" val="23020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041540" y="2277151"/>
            <a:ext cx="393954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41539" y="2491326"/>
            <a:ext cx="39395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/>
              <a:t>- </a:t>
            </a:r>
            <a:r>
              <a:rPr lang="en-US" sz="1600" smtClean="0"/>
              <a:t>Quản lý người dùng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</a:t>
            </a:r>
            <a:r>
              <a:rPr lang="en-US" sz="1600" smtClean="0"/>
              <a:t>Quản lý khóa học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</a:t>
            </a:r>
            <a:r>
              <a:rPr lang="en-US" sz="1600" smtClean="0"/>
              <a:t>Quản lý thông báo – tin tức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vi-VN" sz="1600"/>
              <a:t>- </a:t>
            </a:r>
            <a:r>
              <a:rPr lang="en-US" sz="1600" smtClean="0"/>
              <a:t>Quản lý tin tức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 smtClean="0">
                <a:ea typeface="Times New Roman" panose="02020603050405020304" pitchFamily="18" charset="0"/>
              </a:rPr>
              <a:t>- …</a:t>
            </a:r>
            <a:endParaRPr lang="en-US" sz="1600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232562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7707" y="1220639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Đào tạo</a:t>
            </a:r>
            <a:endParaRPr lang="en-US" sz="240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0" y="1220638"/>
            <a:ext cx="4196665" cy="377227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3849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90" y="1378857"/>
            <a:ext cx="1948011" cy="354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427" y="1382246"/>
            <a:ext cx="1948011" cy="354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664" y="1378857"/>
            <a:ext cx="1948011" cy="354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01" y="1378857"/>
            <a:ext cx="1948011" cy="3548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01705" y="984069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- Giao diện App</a:t>
            </a:r>
          </a:p>
        </p:txBody>
      </p:sp>
    </p:spTree>
    <p:extLst>
      <p:ext uri="{BB962C8B-B14F-4D97-AF65-F5344CB8AC3E}">
        <p14:creationId xmlns:p14="http://schemas.microsoft.com/office/powerpoint/2010/main" val="132836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ỹ năng mềm quan trọng cho công việc công nghệ thông tin - TopVi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990"/>
            <a:ext cx="4925658" cy="51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5" name="Google Shape;305;p5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5"/>
          <p:cNvSpPr/>
          <p:nvPr/>
        </p:nvSpPr>
        <p:spPr>
          <a:xfrm>
            <a:off x="526075" y="754650"/>
            <a:ext cx="8080500" cy="3893550"/>
          </a:xfrm>
          <a:prstGeom prst="frame">
            <a:avLst>
              <a:gd name="adj1" fmla="val 2221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4125"/>
                </a:solidFill>
              </a:rPr>
              <a:t>I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5134013" y="1170975"/>
            <a:ext cx="701400" cy="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5"/>
          <p:cNvSpPr txBox="1">
            <a:spLocks noGrp="1"/>
          </p:cNvSpPr>
          <p:nvPr>
            <p:ph type="ctrTitle"/>
          </p:nvPr>
        </p:nvSpPr>
        <p:spPr>
          <a:xfrm>
            <a:off x="5048500" y="1289274"/>
            <a:ext cx="3233140" cy="3480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Thực trạng </a:t>
            </a:r>
            <a:b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công nghệ </a:t>
            </a:r>
            <a:b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thông tin </a:t>
            </a:r>
            <a:b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tại nhà trường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88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471840" y="59612"/>
            <a:ext cx="589492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C00000"/>
                </a:solidFill>
              </a:rPr>
              <a:t>Tính năng vượt trội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563324" y="2072640"/>
            <a:ext cx="2176800" cy="294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 smtClean="0">
                <a:ea typeface="Calibri" panose="020F0502020204030204" pitchFamily="34" charset="0"/>
              </a:rPr>
              <a:t>Có chức năng </a:t>
            </a:r>
            <a:r>
              <a:rPr lang="en-US" sz="2000">
                <a:ea typeface="Calibri" panose="020F0502020204030204" pitchFamily="34" charset="0"/>
              </a:rPr>
              <a:t>thông báo giúp cập nhật thông tin mới nhất về các bài thi</a:t>
            </a:r>
            <a:r>
              <a:rPr lang="en-US" sz="2000" smtClean="0">
                <a:ea typeface="Calibri" panose="020F0502020204030204" pitchFamily="34" charset="0"/>
              </a:rPr>
              <a:t>. </a:t>
            </a:r>
            <a:endParaRPr lang="en-US" sz="2000" dirty="0">
              <a:ea typeface="Calibri" panose="020F0502020204030204" pitchFamily="34" charset="0"/>
            </a:endParaRPr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3469779" y="207264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 smtClean="0">
                <a:ea typeface="Calibri" panose="020F0502020204030204" pitchFamily="34" charset="0"/>
              </a:rPr>
              <a:t>Hệ </a:t>
            </a:r>
            <a:r>
              <a:rPr lang="en-US" sz="2000">
                <a:ea typeface="Calibri" panose="020F0502020204030204" pitchFamily="34" charset="0"/>
              </a:rPr>
              <a:t>thống khóa học, bài </a:t>
            </a:r>
            <a:r>
              <a:rPr lang="en-US" sz="2000" smtClean="0">
                <a:ea typeface="Calibri" panose="020F0502020204030204" pitchFamily="34" charset="0"/>
              </a:rPr>
              <a:t>giảng online chia </a:t>
            </a:r>
            <a:r>
              <a:rPr lang="en-US" sz="2000">
                <a:ea typeface="Calibri" panose="020F0502020204030204" pitchFamily="34" charset="0"/>
              </a:rPr>
              <a:t>theo đơn vị cho trải nghiệm dễ dàng.</a:t>
            </a:r>
            <a:endParaRPr lang="en-US" sz="2000" dirty="0">
              <a:ea typeface="Calibri" panose="020F0502020204030204" pitchFamily="34" charset="0"/>
            </a:endParaRPr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429574" y="207264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>
                <a:ea typeface="Calibri" panose="020F0502020204030204" pitchFamily="34" charset="0"/>
              </a:rPr>
              <a:t>Sinh viên có </a:t>
            </a:r>
            <a:r>
              <a:rPr lang="en-US" sz="2000" smtClean="0">
                <a:ea typeface="Calibri" panose="020F0502020204030204" pitchFamily="34" charset="0"/>
              </a:rPr>
              <a:t>thể theo dõi tiến độ học tập bản thân.</a:t>
            </a:r>
            <a:endParaRPr lang="en-US" sz="2000"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" name="TextBox 2"/>
          <p:cNvSpPr txBox="1"/>
          <p:nvPr/>
        </p:nvSpPr>
        <p:spPr>
          <a:xfrm>
            <a:off x="2532800" y="1625639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9137" y="1625638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627" y="850451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Sinh viên</a:t>
            </a:r>
            <a:endParaRPr lang="en-US" sz="2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build="p"/>
      <p:bldP spid="408" grpId="0" build="p"/>
      <p:bldP spid="409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471840" y="59612"/>
            <a:ext cx="589492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C00000"/>
                </a:solidFill>
              </a:rPr>
              <a:t>Tính năng vượt trội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335107" y="2110740"/>
            <a:ext cx="2405017" cy="294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>
                <a:ea typeface="Calibri" panose="020F0502020204030204" pitchFamily="34" charset="0"/>
              </a:rPr>
              <a:t>Quản lý các đơn vị bài học, bài </a:t>
            </a:r>
            <a:r>
              <a:rPr lang="en-US" sz="2000" smtClean="0">
                <a:ea typeface="Calibri" panose="020F0502020204030204" pitchFamily="34" charset="0"/>
              </a:rPr>
              <a:t>giảng, theo </a:t>
            </a:r>
            <a:r>
              <a:rPr lang="en-US" sz="2000">
                <a:ea typeface="Calibri" panose="020F0502020204030204" pitchFamily="34" charset="0"/>
              </a:rPr>
              <a:t>dõi được tiến độ bài học của từng sinh viên trong khóa học</a:t>
            </a:r>
            <a:r>
              <a:rPr lang="en-US" sz="2000" smtClean="0">
                <a:ea typeface="Calibri" panose="020F0502020204030204" pitchFamily="34" charset="0"/>
              </a:rPr>
              <a:t>.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3322320" y="2072640"/>
            <a:ext cx="2446179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>
                <a:ea typeface="Calibri" panose="020F0502020204030204" pitchFamily="34" charset="0"/>
              </a:rPr>
              <a:t>Hệ thống chấm điểm bài thi linh hoạt, hiệu quả: giảng viên có thể lựa chọn chấm bài theo đối tượng sinh viên hoặc bài thi</a:t>
            </a:r>
            <a:endParaRPr lang="en-US" sz="2000" dirty="0">
              <a:ea typeface="Calibri" panose="020F0502020204030204" pitchFamily="34" charset="0"/>
            </a:endParaRPr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429574" y="2072640"/>
            <a:ext cx="2470586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>
                <a:ea typeface="Calibri" panose="020F0502020204030204" pitchFamily="34" charset="0"/>
              </a:rPr>
              <a:t>Giảng viên trực tiếp quản lý hệ thống các câu hỏi trong ngân hàng câu hỏi, có thể tạo đề thi từ ngân hàng câu hỏi nhanh chóng</a:t>
            </a:r>
            <a:endParaRPr sz="2000"/>
          </a:p>
        </p:txBody>
      </p:sp>
      <p:sp>
        <p:nvSpPr>
          <p:cNvPr id="3" name="TextBox 2"/>
          <p:cNvSpPr txBox="1"/>
          <p:nvPr/>
        </p:nvSpPr>
        <p:spPr>
          <a:xfrm>
            <a:off x="2532800" y="1625639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9137" y="1625638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627" y="850451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Giảng viên</a:t>
            </a:r>
            <a:endParaRPr lang="en-US" sz="2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build="p"/>
      <p:bldP spid="408" grpId="0" build="p"/>
      <p:bldP spid="409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471840" y="59612"/>
            <a:ext cx="589492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C00000"/>
                </a:solidFill>
              </a:rPr>
              <a:t>Tính năng vượt trội</a:t>
            </a:r>
            <a:endParaRPr>
              <a:solidFill>
                <a:srgbClr val="C00000"/>
              </a:solidFill>
            </a:endParaRPr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335107" y="2110740"/>
            <a:ext cx="2405017" cy="2948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>
                <a:ea typeface="Calibri" panose="020F0502020204030204" pitchFamily="34" charset="0"/>
              </a:rPr>
              <a:t>Quản lý </a:t>
            </a:r>
            <a:r>
              <a:rPr lang="en-US" sz="2000" smtClean="0">
                <a:ea typeface="Calibri" panose="020F0502020204030204" pitchFamily="34" charset="0"/>
              </a:rPr>
              <a:t>người dùng hệ thống tiện lợi .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3322320" y="2072640"/>
            <a:ext cx="2446179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 smtClean="0">
                <a:ea typeface="Calibri" panose="020F0502020204030204" pitchFamily="34" charset="0"/>
              </a:rPr>
              <a:t>Gửi thông báo đến sinh viên, giảng viên nhanh chóng </a:t>
            </a:r>
            <a:endParaRPr lang="en-US" sz="2000" dirty="0">
              <a:ea typeface="Calibri" panose="020F0502020204030204" pitchFamily="34" charset="0"/>
            </a:endParaRPr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429574" y="2072640"/>
            <a:ext cx="2470586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4610" indent="0" algn="just">
              <a:lnSpc>
                <a:spcPct val="115000"/>
              </a:lnSpc>
              <a:spcBef>
                <a:spcPts val="300"/>
              </a:spcBef>
              <a:buNone/>
            </a:pPr>
            <a:r>
              <a:rPr lang="en-US" sz="2000" smtClean="0"/>
              <a:t>Quản lý chuyên ngành, lớp học, khóa học đơn giản và thuận tiện</a:t>
            </a:r>
            <a:endParaRPr sz="2000"/>
          </a:p>
        </p:txBody>
      </p:sp>
      <p:sp>
        <p:nvSpPr>
          <p:cNvPr id="3" name="TextBox 2"/>
          <p:cNvSpPr txBox="1"/>
          <p:nvPr/>
        </p:nvSpPr>
        <p:spPr>
          <a:xfrm>
            <a:off x="2532800" y="1625639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79137" y="1625638"/>
            <a:ext cx="923330" cy="3296001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4800" smtClean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---------------</a:t>
            </a:r>
            <a:endParaRPr lang="en-US" sz="480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9627" y="850451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70C0"/>
                </a:solidFill>
              </a:rPr>
              <a:t>Đào tạo</a:t>
            </a:r>
            <a:endParaRPr lang="en-US" sz="24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build="p"/>
      <p:bldP spid="408" grpId="0" build="p"/>
      <p:bldP spid="409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201E-85B1-C687-E212-5E485BD5C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6838" y="488782"/>
            <a:ext cx="5004009" cy="370719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TRƯỜNG ĐẠI HỌC CÔNG ĐOÀN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B15FD-63D1-6451-610B-57B97A70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08" y="2233333"/>
            <a:ext cx="8063345" cy="68512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SẢN PHẨM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D208A3-5BA7-A3EB-5250-86DE8F1C9D5B}"/>
              </a:ext>
            </a:extLst>
          </p:cNvPr>
          <p:cNvSpPr/>
          <p:nvPr/>
        </p:nvSpPr>
        <p:spPr>
          <a:xfrm>
            <a:off x="0" y="91440"/>
            <a:ext cx="9144000" cy="228600"/>
          </a:xfrm>
          <a:prstGeom prst="rect">
            <a:avLst/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DDC17-9FFD-4BD1-5FAF-42603A923CEC}"/>
              </a:ext>
            </a:extLst>
          </p:cNvPr>
          <p:cNvSpPr/>
          <p:nvPr/>
        </p:nvSpPr>
        <p:spPr>
          <a:xfrm>
            <a:off x="0" y="4800600"/>
            <a:ext cx="9144000" cy="228600"/>
          </a:xfrm>
          <a:prstGeom prst="rect">
            <a:avLst/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81A78-EDAD-31FB-BA25-AC62DDFA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1" y="259206"/>
            <a:ext cx="991416" cy="941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C143D2-7AF5-3E68-23C3-FBE16BA5EEAE}"/>
              </a:ext>
            </a:extLst>
          </p:cNvPr>
          <p:cNvSpPr txBox="1"/>
          <p:nvPr/>
        </p:nvSpPr>
        <p:spPr>
          <a:xfrm>
            <a:off x="3034145" y="4138403"/>
            <a:ext cx="341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06 </a:t>
            </a:r>
            <a:r>
              <a:rPr lang="en-US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6658801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3" name="Google Shape;613;p70"/>
          <p:cNvCxnSpPr/>
          <p:nvPr/>
        </p:nvCxnSpPr>
        <p:spPr>
          <a:xfrm flipH="1">
            <a:off x="4572000" y="562640"/>
            <a:ext cx="7195" cy="4580860"/>
          </a:xfrm>
          <a:prstGeom prst="straightConnector1">
            <a:avLst/>
          </a:prstGeom>
          <a:noFill/>
          <a:ln w="7620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p70"/>
          <p:cNvSpPr/>
          <p:nvPr/>
        </p:nvSpPr>
        <p:spPr>
          <a:xfrm>
            <a:off x="4506145" y="1357618"/>
            <a:ext cx="146100" cy="1461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70"/>
          <p:cNvSpPr/>
          <p:nvPr/>
        </p:nvSpPr>
        <p:spPr>
          <a:xfrm>
            <a:off x="4499323" y="2555312"/>
            <a:ext cx="146100" cy="1461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70"/>
          <p:cNvSpPr txBox="1">
            <a:spLocks noGrp="1"/>
          </p:cNvSpPr>
          <p:nvPr>
            <p:ph type="title"/>
          </p:nvPr>
        </p:nvSpPr>
        <p:spPr>
          <a:xfrm>
            <a:off x="382045" y="-4055"/>
            <a:ext cx="4124100" cy="566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smtClean="0">
                <a:solidFill>
                  <a:schemeClr val="bg1"/>
                </a:solidFill>
                <a:latin typeface="Roboto Slab"/>
                <a:ea typeface="Roboto Slab"/>
                <a:cs typeface="Roboto Slab"/>
                <a:sym typeface="Roboto Slab"/>
              </a:rPr>
              <a:t>Phần mềm quản lý đào tạo</a:t>
            </a:r>
            <a:endParaRPr>
              <a:solidFill>
                <a:schemeClr val="bg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625" name="Google Shape;625;p70"/>
          <p:cNvGrpSpPr/>
          <p:nvPr/>
        </p:nvGrpSpPr>
        <p:grpSpPr>
          <a:xfrm>
            <a:off x="168409" y="662666"/>
            <a:ext cx="4206645" cy="1406688"/>
            <a:chOff x="628425" y="2089488"/>
            <a:chExt cx="3412316" cy="832842"/>
          </a:xfrm>
        </p:grpSpPr>
        <p:sp>
          <p:nvSpPr>
            <p:cNvPr id="626" name="Google Shape;626;p70"/>
            <p:cNvSpPr/>
            <p:nvPr/>
          </p:nvSpPr>
          <p:spPr>
            <a:xfrm>
              <a:off x="628425" y="2089488"/>
              <a:ext cx="411582" cy="832842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01</a:t>
              </a:r>
              <a:endParaRPr sz="2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627" name="Google Shape;627;p70"/>
            <p:cNvGrpSpPr/>
            <p:nvPr/>
          </p:nvGrpSpPr>
          <p:grpSpPr>
            <a:xfrm>
              <a:off x="1040008" y="2089488"/>
              <a:ext cx="3000733" cy="832842"/>
              <a:chOff x="1486401" y="1870375"/>
              <a:chExt cx="2527145" cy="701400"/>
            </a:xfrm>
          </p:grpSpPr>
          <p:sp>
            <p:nvSpPr>
              <p:cNvPr id="628" name="Google Shape;628;p70"/>
              <p:cNvSpPr/>
              <p:nvPr/>
            </p:nvSpPr>
            <p:spPr>
              <a:xfrm>
                <a:off x="1486401" y="1870375"/>
                <a:ext cx="2468275" cy="70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629" name="Google Shape;629;p70"/>
              <p:cNvSpPr/>
              <p:nvPr/>
            </p:nvSpPr>
            <p:spPr>
              <a:xfrm rot="13814414">
                <a:off x="3853174" y="2140889"/>
                <a:ext cx="160372" cy="160372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630" name="Google Shape;630;p70"/>
            <p:cNvSpPr txBox="1"/>
            <p:nvPr/>
          </p:nvSpPr>
          <p:spPr>
            <a:xfrm>
              <a:off x="1037491" y="2089488"/>
              <a:ext cx="2926553" cy="772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US" sz="1800">
                  <a:ea typeface="Calibri" panose="020F0502020204030204" pitchFamily="34" charset="0"/>
                </a:rPr>
                <a:t>C</a:t>
              </a:r>
              <a:r>
                <a:rPr lang="en-US" sz="1800" smtClean="0">
                  <a:ea typeface="Calibri" panose="020F0502020204030204" pitchFamily="34" charset="0"/>
                </a:rPr>
                <a:t>ác </a:t>
              </a:r>
              <a:r>
                <a:rPr lang="en-US" sz="1800">
                  <a:ea typeface="Calibri" panose="020F0502020204030204" pitchFamily="34" charset="0"/>
                </a:rPr>
                <a:t>phần mềm đều dùng cơ sở dữ liệu độc lập, không chia sẻ dữ liệu với nhau, chưa đồng </a:t>
              </a:r>
              <a:r>
                <a:rPr lang="en-US" sz="1800" smtClean="0">
                  <a:ea typeface="Calibri" panose="020F0502020204030204" pitchFamily="34" charset="0"/>
                </a:rPr>
                <a:t>bộ.</a:t>
              </a:r>
              <a:endParaRPr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70"/>
          <p:cNvGrpSpPr/>
          <p:nvPr/>
        </p:nvGrpSpPr>
        <p:grpSpPr>
          <a:xfrm>
            <a:off x="4813849" y="2069353"/>
            <a:ext cx="4157449" cy="1126329"/>
            <a:chOff x="3881394" y="2089488"/>
            <a:chExt cx="3420030" cy="832842"/>
          </a:xfrm>
        </p:grpSpPr>
        <p:sp>
          <p:nvSpPr>
            <p:cNvPr id="633" name="Google Shape;633;p70"/>
            <p:cNvSpPr/>
            <p:nvPr/>
          </p:nvSpPr>
          <p:spPr>
            <a:xfrm>
              <a:off x="6899877" y="2089488"/>
              <a:ext cx="401547" cy="8328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02</a:t>
              </a:r>
              <a:endParaRPr sz="2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634" name="Google Shape;634;p70"/>
            <p:cNvGrpSpPr/>
            <p:nvPr/>
          </p:nvGrpSpPr>
          <p:grpSpPr>
            <a:xfrm>
              <a:off x="3881394" y="2089488"/>
              <a:ext cx="3018486" cy="832842"/>
              <a:chOff x="3879347" y="1870375"/>
              <a:chExt cx="2542097" cy="701400"/>
            </a:xfrm>
          </p:grpSpPr>
          <p:sp>
            <p:nvSpPr>
              <p:cNvPr id="635" name="Google Shape;635;p70"/>
              <p:cNvSpPr/>
              <p:nvPr/>
            </p:nvSpPr>
            <p:spPr>
              <a:xfrm>
                <a:off x="3944763" y="1870375"/>
                <a:ext cx="2476681" cy="70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636" name="Google Shape;636;p70"/>
              <p:cNvSpPr/>
              <p:nvPr/>
            </p:nvSpPr>
            <p:spPr>
              <a:xfrm rot="2700000">
                <a:off x="3879347" y="2140889"/>
                <a:ext cx="160372" cy="160372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</p:grpSp>
      <p:sp>
        <p:nvSpPr>
          <p:cNvPr id="638" name="Google Shape;638;p70"/>
          <p:cNvSpPr txBox="1"/>
          <p:nvPr/>
        </p:nvSpPr>
        <p:spPr>
          <a:xfrm>
            <a:off x="5022292" y="2266412"/>
            <a:ext cx="3441278" cy="6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en-US" sz="1800">
                <a:ea typeface="Calibri" panose="020F0502020204030204" pitchFamily="34" charset="0"/>
              </a:rPr>
              <a:t>Phần mềm đã cũ, lỗi thời không còn phù hợp với công nghệ hiện tại</a:t>
            </a:r>
            <a:r>
              <a:rPr lang="en-US" sz="1800" smtClean="0">
                <a:ea typeface="Calibri" panose="020F0502020204030204" pitchFamily="34" charset="0"/>
              </a:rPr>
              <a:t>.</a:t>
            </a:r>
            <a:endParaRPr sz="18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" name="Google Shape;625;p70"/>
          <p:cNvGrpSpPr/>
          <p:nvPr/>
        </p:nvGrpSpPr>
        <p:grpSpPr>
          <a:xfrm>
            <a:off x="168409" y="3032760"/>
            <a:ext cx="4180780" cy="1403126"/>
            <a:chOff x="628425" y="2089488"/>
            <a:chExt cx="3412202" cy="832842"/>
          </a:xfrm>
        </p:grpSpPr>
        <p:sp>
          <p:nvSpPr>
            <p:cNvPr id="31" name="Google Shape;626;p70"/>
            <p:cNvSpPr/>
            <p:nvPr/>
          </p:nvSpPr>
          <p:spPr>
            <a:xfrm>
              <a:off x="628425" y="2089488"/>
              <a:ext cx="411582" cy="832842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smtClean="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03</a:t>
              </a:r>
              <a:endParaRPr sz="2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2" name="Google Shape;627;p70"/>
            <p:cNvGrpSpPr/>
            <p:nvPr/>
          </p:nvGrpSpPr>
          <p:grpSpPr>
            <a:xfrm>
              <a:off x="1040008" y="2089488"/>
              <a:ext cx="3000619" cy="832842"/>
              <a:chOff x="1486401" y="1870375"/>
              <a:chExt cx="2527049" cy="701400"/>
            </a:xfrm>
          </p:grpSpPr>
          <p:sp>
            <p:nvSpPr>
              <p:cNvPr id="34" name="Google Shape;628;p70"/>
              <p:cNvSpPr/>
              <p:nvPr/>
            </p:nvSpPr>
            <p:spPr>
              <a:xfrm>
                <a:off x="1486401" y="1870375"/>
                <a:ext cx="2468275" cy="70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35" name="Google Shape;629;p70"/>
              <p:cNvSpPr/>
              <p:nvPr/>
            </p:nvSpPr>
            <p:spPr>
              <a:xfrm rot="13500000">
                <a:off x="3853078" y="2140889"/>
                <a:ext cx="160372" cy="160372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  <p:sp>
          <p:nvSpPr>
            <p:cNvPr id="33" name="Google Shape;630;p70"/>
            <p:cNvSpPr txBox="1"/>
            <p:nvPr/>
          </p:nvSpPr>
          <p:spPr>
            <a:xfrm>
              <a:off x="1099628" y="2146612"/>
              <a:ext cx="2854267" cy="710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R="54610" lvl="2" algn="just">
                <a:lnSpc>
                  <a:spcPct val="115000"/>
                </a:lnSpc>
                <a:spcBef>
                  <a:spcPts val="300"/>
                </a:spcBef>
              </a:pPr>
              <a:r>
                <a:rPr lang="en-US" sz="1800">
                  <a:ea typeface="Calibri" panose="020F0502020204030204" pitchFamily="34" charset="0"/>
                </a:rPr>
                <a:t>Phần mềm sử dụng hiệu năng bị chậm, hệ thống phần cứng chỉ đáp ứng được 1 phần nhỏ vì lưu lượng quá lớn</a:t>
              </a:r>
              <a:r>
                <a:rPr lang="en-US" sz="1800" smtClean="0"/>
                <a:t>.</a:t>
              </a:r>
              <a:endParaRPr lang="en-US" sz="1800" dirty="0">
                <a:ea typeface="Calibri" panose="020F0502020204030204" pitchFamily="34" charset="0"/>
              </a:endParaRPr>
            </a:p>
          </p:txBody>
        </p:sp>
      </p:grpSp>
      <p:grpSp>
        <p:nvGrpSpPr>
          <p:cNvPr id="36" name="Google Shape;632;p70"/>
          <p:cNvGrpSpPr/>
          <p:nvPr/>
        </p:nvGrpSpPr>
        <p:grpSpPr>
          <a:xfrm>
            <a:off x="4863707" y="3794099"/>
            <a:ext cx="4157449" cy="1265581"/>
            <a:chOff x="3881394" y="2089488"/>
            <a:chExt cx="3420030" cy="832842"/>
          </a:xfrm>
        </p:grpSpPr>
        <p:sp>
          <p:nvSpPr>
            <p:cNvPr id="37" name="Google Shape;633;p70"/>
            <p:cNvSpPr/>
            <p:nvPr/>
          </p:nvSpPr>
          <p:spPr>
            <a:xfrm>
              <a:off x="6899877" y="2089488"/>
              <a:ext cx="401547" cy="832800"/>
            </a:xfrm>
            <a:prstGeom prst="rect">
              <a:avLst/>
            </a:prstGeom>
            <a:solidFill>
              <a:srgbClr val="CC4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 smtClean="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04</a:t>
              </a:r>
              <a:endParaRPr sz="2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38" name="Google Shape;634;p70"/>
            <p:cNvGrpSpPr/>
            <p:nvPr/>
          </p:nvGrpSpPr>
          <p:grpSpPr>
            <a:xfrm>
              <a:off x="3881394" y="2089488"/>
              <a:ext cx="3018486" cy="832842"/>
              <a:chOff x="3879347" y="1870375"/>
              <a:chExt cx="2542097" cy="701400"/>
            </a:xfrm>
          </p:grpSpPr>
          <p:sp>
            <p:nvSpPr>
              <p:cNvPr id="39" name="Google Shape;635;p70"/>
              <p:cNvSpPr/>
              <p:nvPr/>
            </p:nvSpPr>
            <p:spPr>
              <a:xfrm>
                <a:off x="3944763" y="1870375"/>
                <a:ext cx="2476681" cy="70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  <p:sp>
            <p:nvSpPr>
              <p:cNvPr id="40" name="Google Shape;636;p70"/>
              <p:cNvSpPr/>
              <p:nvPr/>
            </p:nvSpPr>
            <p:spPr>
              <a:xfrm rot="2700000">
                <a:off x="3879347" y="2140889"/>
                <a:ext cx="160372" cy="160372"/>
              </a:xfrm>
              <a:prstGeom prst="rtTriangl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Roboto Slab"/>
                  <a:ea typeface="Roboto Slab"/>
                  <a:cs typeface="Roboto Slab"/>
                  <a:sym typeface="Roboto Slab"/>
                </a:endParaRPr>
              </a:p>
            </p:txBody>
          </p:sp>
        </p:grpSp>
      </p:grpSp>
      <p:sp>
        <p:nvSpPr>
          <p:cNvPr id="41" name="Google Shape;615;p70"/>
          <p:cNvSpPr/>
          <p:nvPr/>
        </p:nvSpPr>
        <p:spPr>
          <a:xfrm>
            <a:off x="4498950" y="3693719"/>
            <a:ext cx="146100" cy="1461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16;p70"/>
          <p:cNvSpPr/>
          <p:nvPr/>
        </p:nvSpPr>
        <p:spPr>
          <a:xfrm>
            <a:off x="4498950" y="4327886"/>
            <a:ext cx="146100" cy="146100"/>
          </a:xfrm>
          <a:prstGeom prst="ellipse">
            <a:avLst/>
          </a:prstGeom>
          <a:solidFill>
            <a:srgbClr val="CC4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630;p70"/>
          <p:cNvSpPr txBox="1"/>
          <p:nvPr/>
        </p:nvSpPr>
        <p:spPr>
          <a:xfrm>
            <a:off x="4908272" y="4041028"/>
            <a:ext cx="3725097" cy="71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54610" lvl="2" algn="just">
              <a:lnSpc>
                <a:spcPct val="115000"/>
              </a:lnSpc>
              <a:spcBef>
                <a:spcPts val="300"/>
              </a:spcBef>
            </a:pPr>
            <a:r>
              <a:rPr lang="en-US" sz="1800">
                <a:ea typeface="Calibri" panose="020F0502020204030204" pitchFamily="34" charset="0"/>
              </a:rPr>
              <a:t>Các chức năng trên phần mềm hiện tại có 1 số chức năng chưa tối ưu, gây khó khăn cho người sử dụng</a:t>
            </a:r>
            <a:r>
              <a:rPr lang="en-US" sz="1800" smtClean="0"/>
              <a:t>.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7839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animBg="1"/>
      <p:bldP spid="616" grpId="0" animBg="1"/>
      <p:bldP spid="638" grpId="0"/>
      <p:bldP spid="41" grpId="0" animBg="1"/>
      <p:bldP spid="42" grpId="0" animBg="1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7"/>
          <p:cNvSpPr txBox="1">
            <a:spLocks noGrp="1"/>
          </p:cNvSpPr>
          <p:nvPr>
            <p:ph type="title"/>
          </p:nvPr>
        </p:nvSpPr>
        <p:spPr>
          <a:xfrm>
            <a:off x="437650" y="579250"/>
            <a:ext cx="4124100" cy="53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Giải pháp</a:t>
            </a:r>
            <a:endParaRPr/>
          </a:p>
        </p:txBody>
      </p:sp>
      <p:pic>
        <p:nvPicPr>
          <p:cNvPr id="2050" name="Picture 2" descr="LMS là gì? Lợi ích của LMS đối với các cơ sở đào tạ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20" y="1"/>
            <a:ext cx="4060780" cy="24917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6 câu hỏi quan trọng trước khi lựa chọn hệ thống L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1742"/>
            <a:ext cx="5083220" cy="265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1470" y="1185642"/>
            <a:ext cx="42715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chemeClr val="tx1"/>
                </a:solidFill>
                <a:latin typeface="arial" panose="020B0604020202020204" pitchFamily="34" charset="0"/>
              </a:rPr>
              <a:t>LMS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 </a:t>
            </a:r>
            <a:endParaRPr lang="en-US" sz="200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2000" smtClean="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Learning Management System</a:t>
            </a:r>
            <a:r>
              <a:rPr lang="en-US" sz="2000" smtClean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pPr algn="just"/>
            <a:r>
              <a:rPr lang="en-US" sz="2000" smtClean="0">
                <a:solidFill>
                  <a:schemeClr val="tx1"/>
                </a:solidFill>
                <a:latin typeface="arial" panose="020B0604020202020204" pitchFamily="34" charset="0"/>
              </a:rPr>
              <a:t>Là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hệ thống quản lý </a:t>
            </a:r>
            <a:r>
              <a:rPr lang="en-US" sz="2000" smtClean="0">
                <a:solidFill>
                  <a:schemeClr val="tx1"/>
                </a:solidFill>
                <a:latin typeface="arial" panose="020B0604020202020204" pitchFamily="34" charset="0"/>
              </a:rPr>
              <a:t>đào tạo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</a:rPr>
              <a:t>trực tuyến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16757" y="3617566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Mô tả chung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4090072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" grpId="0"/>
      <p:bldP spid="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/>
          <p:nvPr/>
        </p:nvSpPr>
        <p:spPr>
          <a:xfrm>
            <a:off x="526075" y="1289300"/>
            <a:ext cx="2593500" cy="3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3"/>
          <p:cNvSpPr/>
          <p:nvPr/>
        </p:nvSpPr>
        <p:spPr>
          <a:xfrm>
            <a:off x="3269588" y="1289300"/>
            <a:ext cx="2593500" cy="3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3"/>
          <p:cNvSpPr/>
          <p:nvPr/>
        </p:nvSpPr>
        <p:spPr>
          <a:xfrm>
            <a:off x="6013100" y="1289300"/>
            <a:ext cx="2593500" cy="313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3"/>
          <p:cNvSpPr txBox="1"/>
          <p:nvPr/>
        </p:nvSpPr>
        <p:spPr>
          <a:xfrm>
            <a:off x="687475" y="3330000"/>
            <a:ext cx="2270700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sz="1600"/>
              <a:t>Xây dựng và khởi tạo môi trường giảng </a:t>
            </a:r>
            <a:r>
              <a:rPr lang="en-US" sz="1600" smtClean="0"/>
              <a:t>dạy, </a:t>
            </a:r>
            <a:r>
              <a:rPr lang="en-US" sz="1600"/>
              <a:t>học tập cho giảng </a:t>
            </a:r>
            <a:r>
              <a:rPr lang="en-US" sz="1600" smtClean="0"/>
              <a:t>viên, sinh </a:t>
            </a:r>
            <a:r>
              <a:rPr lang="en-US" sz="1600"/>
              <a:t>viên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1" name="Google Shape;391;p63"/>
          <p:cNvSpPr txBox="1"/>
          <p:nvPr/>
        </p:nvSpPr>
        <p:spPr>
          <a:xfrm>
            <a:off x="3245534" y="3330000"/>
            <a:ext cx="2586462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sz="1600"/>
              <a:t>Thực hiện hoạt động giảng dạy, quản lý các đơn vị bài giảng, bài </a:t>
            </a:r>
            <a:r>
              <a:rPr lang="en-US" sz="1600" smtClean="0"/>
              <a:t>thi, </a:t>
            </a:r>
            <a:r>
              <a:rPr lang="en-US" sz="1600"/>
              <a:t>các thao tác chấm </a:t>
            </a:r>
            <a:r>
              <a:rPr lang="en-US" sz="1600" smtClean="0"/>
              <a:t>bài, </a:t>
            </a:r>
            <a:r>
              <a:rPr lang="en-US" sz="1600"/>
              <a:t>quản lý ngân hàng câu hỏi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6178375" y="3322440"/>
            <a:ext cx="2439575" cy="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US" sz="1600"/>
              <a:t>Thực hiện các hoạt động học, thi, theo dõi tiến độ bài giảng, bài thi, các thông báo hệ thống</a:t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532175" y="3001564"/>
            <a:ext cx="259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Đào tạo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3269700" y="3001564"/>
            <a:ext cx="259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Giảng viên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95" name="Google Shape;395;p63"/>
          <p:cNvSpPr txBox="1"/>
          <p:nvPr/>
        </p:nvSpPr>
        <p:spPr>
          <a:xfrm>
            <a:off x="6013075" y="3001564"/>
            <a:ext cx="2593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>
                <a:solidFill>
                  <a:srgbClr val="0070C0"/>
                </a:solidFill>
              </a:rPr>
              <a:t>Sinh viên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06" name="Google Shape;406;p63"/>
          <p:cNvSpPr txBox="1">
            <a:spLocks noGrp="1"/>
          </p:cNvSpPr>
          <p:nvPr>
            <p:ph type="title"/>
          </p:nvPr>
        </p:nvSpPr>
        <p:spPr>
          <a:xfrm>
            <a:off x="437650" y="527600"/>
            <a:ext cx="854633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OUR </a:t>
            </a:r>
            <a:r>
              <a:rPr lang="en-GB" sz="2400" b="1" smtClean="0">
                <a:latin typeface="Roboto Slab"/>
                <a:ea typeface="Roboto Slab"/>
                <a:cs typeface="Roboto Slab"/>
                <a:sym typeface="Roboto Slab"/>
              </a:rPr>
              <a:t>Giới thiệu về Nhóm người dùng – Hoạt động chính</a:t>
            </a:r>
            <a:endParaRPr sz="2400" b="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074" name="Picture 2" descr="Tim Hiểu Về: Hệ Đào Tạo Và Loại Hình Đào Tạo Hiện N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16" y="1321331"/>
            <a:ext cx="2682409" cy="1576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" name="Google Shape;399;p63"/>
          <p:cNvSpPr/>
          <p:nvPr/>
        </p:nvSpPr>
        <p:spPr>
          <a:xfrm>
            <a:off x="405645" y="1321331"/>
            <a:ext cx="2700934" cy="1597734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3"/>
          <p:cNvSpPr/>
          <p:nvPr/>
        </p:nvSpPr>
        <p:spPr>
          <a:xfrm>
            <a:off x="1315916" y="1690475"/>
            <a:ext cx="7956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Đào tạo đội ngũ giảng viên nội bộ - Thinking 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49" y="1290003"/>
            <a:ext cx="2607051" cy="159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0" name="Google Shape;400;p63"/>
          <p:cNvSpPr/>
          <p:nvPr/>
        </p:nvSpPr>
        <p:spPr>
          <a:xfrm>
            <a:off x="3278101" y="1299708"/>
            <a:ext cx="2593500" cy="15978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3"/>
          <p:cNvSpPr/>
          <p:nvPr/>
        </p:nvSpPr>
        <p:spPr>
          <a:xfrm>
            <a:off x="4163850" y="1690464"/>
            <a:ext cx="8163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27" y="58164"/>
                </a:moveTo>
                <a:lnTo>
                  <a:pt x="98164" y="37101"/>
                </a:lnTo>
                <a:lnTo>
                  <a:pt x="98164" y="8212"/>
                </a:lnTo>
                <a:cubicBezTo>
                  <a:pt x="98164" y="6570"/>
                  <a:pt x="97101" y="5507"/>
                  <a:pt x="95458" y="5507"/>
                </a:cubicBezTo>
                <a:lnTo>
                  <a:pt x="79130" y="5507"/>
                </a:lnTo>
                <a:cubicBezTo>
                  <a:pt x="77487" y="5507"/>
                  <a:pt x="76328" y="6570"/>
                  <a:pt x="76328" y="8212"/>
                </a:cubicBezTo>
                <a:lnTo>
                  <a:pt x="76328" y="15265"/>
                </a:lnTo>
                <a:lnTo>
                  <a:pt x="61932" y="869"/>
                </a:lnTo>
                <a:cubicBezTo>
                  <a:pt x="61352" y="289"/>
                  <a:pt x="60869" y="0"/>
                  <a:pt x="60000" y="0"/>
                </a:cubicBezTo>
                <a:cubicBezTo>
                  <a:pt x="59227" y="0"/>
                  <a:pt x="58647" y="289"/>
                  <a:pt x="58067" y="869"/>
                </a:cubicBezTo>
                <a:lnTo>
                  <a:pt x="869" y="58164"/>
                </a:lnTo>
                <a:cubicBezTo>
                  <a:pt x="289" y="58647"/>
                  <a:pt x="0" y="59227"/>
                  <a:pt x="0" y="60000"/>
                </a:cubicBezTo>
                <a:cubicBezTo>
                  <a:pt x="0" y="61642"/>
                  <a:pt x="1159" y="62801"/>
                  <a:pt x="2705" y="62801"/>
                </a:cubicBezTo>
                <a:cubicBezTo>
                  <a:pt x="3574" y="62801"/>
                  <a:pt x="4154" y="62512"/>
                  <a:pt x="4637" y="61932"/>
                </a:cubicBezTo>
                <a:lnTo>
                  <a:pt x="16425" y="50241"/>
                </a:lnTo>
                <a:lnTo>
                  <a:pt x="16425" y="117294"/>
                </a:lnTo>
                <a:cubicBezTo>
                  <a:pt x="16425" y="118937"/>
                  <a:pt x="17487" y="120000"/>
                  <a:pt x="19130" y="120000"/>
                </a:cubicBezTo>
                <a:lnTo>
                  <a:pt x="100869" y="120000"/>
                </a:lnTo>
                <a:cubicBezTo>
                  <a:pt x="102512" y="120000"/>
                  <a:pt x="103671" y="118937"/>
                  <a:pt x="103671" y="117294"/>
                </a:cubicBezTo>
                <a:lnTo>
                  <a:pt x="103671" y="50241"/>
                </a:lnTo>
                <a:lnTo>
                  <a:pt x="115362" y="61932"/>
                </a:lnTo>
                <a:cubicBezTo>
                  <a:pt x="115942" y="62512"/>
                  <a:pt x="116425" y="62801"/>
                  <a:pt x="117294" y="62801"/>
                </a:cubicBezTo>
                <a:cubicBezTo>
                  <a:pt x="118937" y="62801"/>
                  <a:pt x="120000" y="61642"/>
                  <a:pt x="120000" y="60000"/>
                </a:cubicBezTo>
                <a:cubicBezTo>
                  <a:pt x="120000" y="59227"/>
                  <a:pt x="119710" y="58647"/>
                  <a:pt x="119227" y="58164"/>
                </a:cubicBezTo>
                <a:close/>
                <a:moveTo>
                  <a:pt x="81835" y="10917"/>
                </a:moveTo>
                <a:lnTo>
                  <a:pt x="92753" y="10917"/>
                </a:lnTo>
                <a:lnTo>
                  <a:pt x="92753" y="31690"/>
                </a:lnTo>
                <a:lnTo>
                  <a:pt x="81835" y="20772"/>
                </a:lnTo>
                <a:lnTo>
                  <a:pt x="81835" y="10917"/>
                </a:lnTo>
                <a:close/>
                <a:moveTo>
                  <a:pt x="43671" y="114589"/>
                </a:moveTo>
                <a:lnTo>
                  <a:pt x="21835" y="114589"/>
                </a:lnTo>
                <a:lnTo>
                  <a:pt x="21835" y="109082"/>
                </a:lnTo>
                <a:lnTo>
                  <a:pt x="43671" y="109082"/>
                </a:lnTo>
                <a:lnTo>
                  <a:pt x="43671" y="114589"/>
                </a:lnTo>
                <a:close/>
                <a:moveTo>
                  <a:pt x="70917" y="114589"/>
                </a:moveTo>
                <a:lnTo>
                  <a:pt x="49082" y="114589"/>
                </a:lnTo>
                <a:lnTo>
                  <a:pt x="49082" y="70917"/>
                </a:lnTo>
                <a:lnTo>
                  <a:pt x="70917" y="70917"/>
                </a:lnTo>
                <a:lnTo>
                  <a:pt x="70917" y="114589"/>
                </a:lnTo>
                <a:close/>
                <a:moveTo>
                  <a:pt x="98164" y="114589"/>
                </a:moveTo>
                <a:lnTo>
                  <a:pt x="76328" y="114589"/>
                </a:lnTo>
                <a:lnTo>
                  <a:pt x="76328" y="109082"/>
                </a:lnTo>
                <a:lnTo>
                  <a:pt x="98164" y="109082"/>
                </a:lnTo>
                <a:lnTo>
                  <a:pt x="98164" y="114589"/>
                </a:lnTo>
                <a:close/>
                <a:moveTo>
                  <a:pt x="98164" y="103671"/>
                </a:moveTo>
                <a:lnTo>
                  <a:pt x="76328" y="103671"/>
                </a:lnTo>
                <a:lnTo>
                  <a:pt x="76328" y="68212"/>
                </a:lnTo>
                <a:cubicBezTo>
                  <a:pt x="76328" y="66570"/>
                  <a:pt x="75265" y="65507"/>
                  <a:pt x="73623" y="65507"/>
                </a:cubicBezTo>
                <a:lnTo>
                  <a:pt x="46376" y="65507"/>
                </a:lnTo>
                <a:cubicBezTo>
                  <a:pt x="44734" y="65507"/>
                  <a:pt x="43671" y="66570"/>
                  <a:pt x="43671" y="68212"/>
                </a:cubicBezTo>
                <a:lnTo>
                  <a:pt x="43671" y="103671"/>
                </a:lnTo>
                <a:lnTo>
                  <a:pt x="21835" y="103671"/>
                </a:lnTo>
                <a:lnTo>
                  <a:pt x="21835" y="44734"/>
                </a:lnTo>
                <a:lnTo>
                  <a:pt x="60000" y="6570"/>
                </a:lnTo>
                <a:lnTo>
                  <a:pt x="98164" y="44734"/>
                </a:lnTo>
                <a:lnTo>
                  <a:pt x="98164" y="103671"/>
                </a:lnTo>
                <a:close/>
                <a:moveTo>
                  <a:pt x="62705" y="98164"/>
                </a:moveTo>
                <a:cubicBezTo>
                  <a:pt x="64347" y="98164"/>
                  <a:pt x="65507" y="97101"/>
                  <a:pt x="65507" y="95458"/>
                </a:cubicBezTo>
                <a:cubicBezTo>
                  <a:pt x="65507" y="93816"/>
                  <a:pt x="64347" y="92753"/>
                  <a:pt x="62705" y="92753"/>
                </a:cubicBezTo>
                <a:cubicBezTo>
                  <a:pt x="61062" y="92753"/>
                  <a:pt x="60000" y="93816"/>
                  <a:pt x="60000" y="95458"/>
                </a:cubicBezTo>
                <a:cubicBezTo>
                  <a:pt x="60000" y="97101"/>
                  <a:pt x="61062" y="98164"/>
                  <a:pt x="62705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8" name="Picture 6" descr="Có thể là hình ảnh về một hoặc nhiều người và mọi người đang đứ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73" y="1321331"/>
            <a:ext cx="2578651" cy="16123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1" name="Google Shape;401;p63"/>
          <p:cNvSpPr/>
          <p:nvPr/>
        </p:nvSpPr>
        <p:spPr>
          <a:xfrm>
            <a:off x="6009148" y="1299708"/>
            <a:ext cx="2593500" cy="1633992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3"/>
          <p:cNvSpPr/>
          <p:nvPr/>
        </p:nvSpPr>
        <p:spPr>
          <a:xfrm>
            <a:off x="6912045" y="1613575"/>
            <a:ext cx="7956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33400" y="4736300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3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0"/>
      <p:bldP spid="391" grpId="0"/>
      <p:bldP spid="392" grpId="0"/>
      <p:bldP spid="393" grpId="0"/>
      <p:bldP spid="394" grpId="0"/>
      <p:bldP spid="395" grpId="0"/>
      <p:bldP spid="406" grpId="0"/>
      <p:bldP spid="399" grpId="0" animBg="1"/>
      <p:bldP spid="404" grpId="0" animBg="1"/>
      <p:bldP spid="400" grpId="0" animBg="1"/>
      <p:bldP spid="402" grpId="0" animBg="1"/>
      <p:bldP spid="401" grpId="0" animBg="1"/>
      <p:bldP spid="4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6180864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Kiến trúc kết nối vào trục dữ liệu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71" y="1403975"/>
            <a:ext cx="4049480" cy="2919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437650" y="4721786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3" y="1403975"/>
            <a:ext cx="4136572" cy="29196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896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6180864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Sơ đồ tổng quan về hệ thống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7650" y="4721786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86" y="1033500"/>
            <a:ext cx="6860494" cy="398880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5168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"/>
          <p:cNvSpPr/>
          <p:nvPr/>
        </p:nvSpPr>
        <p:spPr>
          <a:xfrm>
            <a:off x="5135881" y="2277151"/>
            <a:ext cx="3779520" cy="2459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9" y="1583146"/>
            <a:ext cx="4823459" cy="3383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5135881" y="2598784"/>
            <a:ext cx="37795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vi-VN"/>
              <a:t>- Các tin tức từ nhà trường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- </a:t>
            </a:r>
            <a:r>
              <a:rPr lang="vi-VN"/>
              <a:t>Danh sách các</a:t>
            </a:r>
            <a:r>
              <a:rPr lang="en-US"/>
              <a:t> khoa ngành,</a:t>
            </a:r>
            <a:r>
              <a:rPr lang="vi-VN"/>
              <a:t> khóa học theo các khoa</a:t>
            </a: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- Các hướng dẫn sử dụng cơ bản</a:t>
            </a:r>
            <a:endParaRPr lang="en-US" dirty="0"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5" name="Bent-Up Arrow 4"/>
          <p:cNvSpPr/>
          <p:nvPr/>
        </p:nvSpPr>
        <p:spPr>
          <a:xfrm rot="10800000" flipH="1">
            <a:off x="5326903" y="1682305"/>
            <a:ext cx="1950197" cy="464820"/>
          </a:xfrm>
          <a:prstGeom prst="bentUpArrow">
            <a:avLst>
              <a:gd name="adj1" fmla="val 33197"/>
              <a:gd name="adj2" fmla="val 2500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2048" y="1220639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2060"/>
                </a:solidFill>
              </a:rPr>
              <a:t>Trang chủ</a:t>
            </a:r>
            <a:endParaRPr lang="en-US" sz="240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849" y="1103858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- Giao diện Web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animBg="1"/>
      <p:bldP spid="4" grpId="0"/>
      <p:bldP spid="5" grpId="0" animBg="1"/>
      <p:bldP spid="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437650" y="480190"/>
            <a:ext cx="5688830" cy="525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mtClean="0">
                <a:latin typeface="Roboto Slab"/>
                <a:ea typeface="Roboto Slab"/>
                <a:cs typeface="Roboto Slab"/>
                <a:sym typeface="Roboto Slab"/>
              </a:rPr>
              <a:t>Tổng quan các chức năng</a:t>
            </a:r>
            <a:r>
              <a:rPr lang="en-GB" smtClean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FT</a:t>
            </a:r>
            <a:endParaRPr sz="3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9849" y="1103858"/>
            <a:ext cx="14285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- Giao diện App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2" y="1473292"/>
            <a:ext cx="1841093" cy="3242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le 9"/>
          <p:cNvSpPr/>
          <p:nvPr/>
        </p:nvSpPr>
        <p:spPr>
          <a:xfrm>
            <a:off x="437650" y="4736300"/>
            <a:ext cx="1417320" cy="300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60" y="1452740"/>
            <a:ext cx="1841092" cy="3283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288" y="1452739"/>
            <a:ext cx="1841092" cy="3283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5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es by Country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0257CE"/>
      </a:accent1>
      <a:accent2>
        <a:srgbClr val="2075EE"/>
      </a:accent2>
      <a:accent3>
        <a:srgbClr val="3D87F2"/>
      </a:accent3>
      <a:accent4>
        <a:srgbClr val="7DA9E9"/>
      </a:accent4>
      <a:accent5>
        <a:srgbClr val="77ABF9"/>
      </a:accent5>
      <a:accent6>
        <a:srgbClr val="94BDFC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776</Words>
  <Application>Microsoft Office PowerPoint</Application>
  <PresentationFormat>On-screen Show (16:9)</PresentationFormat>
  <Paragraphs>117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Arial</vt:lpstr>
      <vt:lpstr>Arial</vt:lpstr>
      <vt:lpstr>Calibri</vt:lpstr>
      <vt:lpstr>Corbel</vt:lpstr>
      <vt:lpstr>Fira Sans Extra Condensed</vt:lpstr>
      <vt:lpstr>Fira Sans Extra Condensed SemiBold</vt:lpstr>
      <vt:lpstr>Helvetica Neue</vt:lpstr>
      <vt:lpstr>Open Sans</vt:lpstr>
      <vt:lpstr>Roboto</vt:lpstr>
      <vt:lpstr>Roboto Condensed</vt:lpstr>
      <vt:lpstr>Roboto Slab</vt:lpstr>
      <vt:lpstr>Segoe UI</vt:lpstr>
      <vt:lpstr>Times New Roman</vt:lpstr>
      <vt:lpstr>Sales by Country Infographics by Slidesgo</vt:lpstr>
      <vt:lpstr>Parallax</vt:lpstr>
      <vt:lpstr>TRƯỜNG ĐẠI HỌC CÔNG ĐOÀN</vt:lpstr>
      <vt:lpstr>Thực trạng  công nghệ  thông tin  tại nhà trường</vt:lpstr>
      <vt:lpstr>Phần mềm quản lý đào tạo</vt:lpstr>
      <vt:lpstr>Giải pháp</vt:lpstr>
      <vt:lpstr>OUR Giới thiệu về Nhóm người dùng – Hoạt động chính</vt:lpstr>
      <vt:lpstr>Kiến trúc kết nối vào trục dữ liệuFT</vt:lpstr>
      <vt:lpstr>Sơ đồ tổng quan về hệ thốngFT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Tổng quan các chức năngFT</vt:lpstr>
      <vt:lpstr>Tính năng vượt trội</vt:lpstr>
      <vt:lpstr>Tính năng vượt trội</vt:lpstr>
      <vt:lpstr>Tính năng vượt trội</vt:lpstr>
      <vt:lpstr>TRƯỜNG ĐẠI HỌC CÔNG ĐOÀN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ĐOÀN</dc:title>
  <dc:creator>ADMIN</dc:creator>
  <cp:lastModifiedBy>ADMIN</cp:lastModifiedBy>
  <cp:revision>81</cp:revision>
  <dcterms:modified xsi:type="dcterms:W3CDTF">2022-07-06T16:35:19Z</dcterms:modified>
</cp:coreProperties>
</file>